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62" r:id="rId17"/>
    <p:sldId id="257" r:id="rId18"/>
    <p:sldId id="258" r:id="rId19"/>
    <p:sldId id="259" r:id="rId20"/>
    <p:sldId id="260" r:id="rId21"/>
    <p:sldId id="277" r:id="rId22"/>
    <p:sldId id="278" r:id="rId23"/>
    <p:sldId id="261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1336" y="-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viewProps" Target="viewProps.xml" /><Relationship Id="rId3" Type="http://schemas.openxmlformats.org/officeDocument/2006/relationships/slide" Target="slides/slide2.xml" /><Relationship Id="rId21" Type="http://schemas.openxmlformats.org/officeDocument/2006/relationships/slide" Target="slides/slide20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presProps" Target="presProps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slide" Target="slides/slide23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slide" Target="slides/slide22.xml" /><Relationship Id="rId28" Type="http://schemas.openxmlformats.org/officeDocument/2006/relationships/tableStyles" Target="tableStyles.xml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slide" Target="slides/slide21.xml" /><Relationship Id="rId27" Type="http://schemas.openxmlformats.org/officeDocument/2006/relationships/theme" Target="theme/theme1.xml" 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27CBB-544A-4893-A032-84C671A5B5A2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78548-9DD5-4F75-95E3-740D98B19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8246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27CBB-544A-4893-A032-84C671A5B5A2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78548-9DD5-4F75-95E3-740D98B19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8650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27CBB-544A-4893-A032-84C671A5B5A2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78548-9DD5-4F75-95E3-740D98B19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8841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27CBB-544A-4893-A032-84C671A5B5A2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78548-9DD5-4F75-95E3-740D98B19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5251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27CBB-544A-4893-A032-84C671A5B5A2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78548-9DD5-4F75-95E3-740D98B19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5638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27CBB-544A-4893-A032-84C671A5B5A2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78548-9DD5-4F75-95E3-740D98B19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364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27CBB-544A-4893-A032-84C671A5B5A2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78548-9DD5-4F75-95E3-740D98B19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7366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27CBB-544A-4893-A032-84C671A5B5A2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78548-9DD5-4F75-95E3-740D98B19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1606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27CBB-544A-4893-A032-84C671A5B5A2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78548-9DD5-4F75-95E3-740D98B19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4225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27CBB-544A-4893-A032-84C671A5B5A2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78548-9DD5-4F75-95E3-740D98B19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96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27CBB-544A-4893-A032-84C671A5B5A2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78548-9DD5-4F75-95E3-740D98B19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8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227CBB-544A-4893-A032-84C671A5B5A2}" type="datetimeFigureOut">
              <a:rPr lang="en-IN" smtClean="0"/>
              <a:t>02-05-2024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578548-9DD5-4F75-95E3-740D98B198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392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2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2.xml" 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2.xml" 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2.xml" 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2.xml" 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2.xml" 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2.xml" 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2.xml" 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2.xml" 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PROBLEMS ON SLA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1209531" y="5661248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30865920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indent="0"/>
            <a:r>
              <a:rPr lang="en-US" dirty="0"/>
              <a:t>– Metrics for Monitoring and Auditing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• Throughput – How quickly the service responds</a:t>
            </a:r>
          </a:p>
          <a:p>
            <a:pPr marL="0" indent="0">
              <a:buNone/>
            </a:pPr>
            <a:r>
              <a:rPr lang="en-US" dirty="0"/>
              <a:t>• Availability – Represented as a percentage of uptime for a service in a given observation period. </a:t>
            </a:r>
          </a:p>
          <a:p>
            <a:pPr marL="0" indent="0">
              <a:buNone/>
            </a:pPr>
            <a:r>
              <a:rPr lang="en-US" dirty="0"/>
              <a:t>• Reliability – How often the service is available</a:t>
            </a:r>
          </a:p>
          <a:p>
            <a:pPr marL="0" indent="0">
              <a:buNone/>
            </a:pPr>
            <a:r>
              <a:rPr lang="en-US" dirty="0"/>
              <a:t>• Load balancing – When elasticity kicks in (new VMs are booted or terminated, for example)</a:t>
            </a:r>
          </a:p>
          <a:p>
            <a:pPr marL="0" indent="0">
              <a:buNone/>
            </a:pPr>
            <a:r>
              <a:rPr lang="en-US" dirty="0"/>
              <a:t>• Durability – How likely the data is to be lost</a:t>
            </a:r>
          </a:p>
          <a:p>
            <a:pPr marL="0" indent="0">
              <a:buNone/>
            </a:pPr>
            <a:r>
              <a:rPr lang="en-US" dirty="0"/>
              <a:t>• Elasticity – The ability for a given resource to grow infinitely, with limits (the maximum amount of storage or bandwidth, for example) clearly stated</a:t>
            </a:r>
          </a:p>
          <a:p>
            <a:pPr marL="0" indent="0">
              <a:buNone/>
            </a:pPr>
            <a:r>
              <a:rPr lang="en-US" dirty="0"/>
              <a:t>• Linearity – How a system performs as the load increases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9512" y="6525344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5497780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indent="0"/>
            <a:r>
              <a:rPr lang="en-US" dirty="0"/>
              <a:t>– Metrics for Monitoring and Auditing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•  Agility – How quickly the provider responds as the consumer's resource load scales up and down</a:t>
            </a:r>
          </a:p>
          <a:p>
            <a:pPr marL="0" indent="0">
              <a:buNone/>
            </a:pPr>
            <a:r>
              <a:rPr lang="en-US" dirty="0"/>
              <a:t>• Automation – What percentage of requests to the provider are handled without any human interaction</a:t>
            </a:r>
          </a:p>
          <a:p>
            <a:pPr marL="0" indent="0">
              <a:buNone/>
            </a:pPr>
            <a:r>
              <a:rPr lang="en-US" dirty="0"/>
              <a:t>• Customer service response times – How quickly the provider responds to a service request. This refers to the human interactions required when something goes wrong with the </a:t>
            </a:r>
            <a:r>
              <a:rPr lang="en-US" dirty="0" err="1"/>
              <a:t>ondemand</a:t>
            </a:r>
            <a:r>
              <a:rPr lang="en-US" dirty="0"/>
              <a:t>, self-service aspects of the cloud.</a:t>
            </a:r>
          </a:p>
          <a:p>
            <a:pPr marL="0" indent="0">
              <a:buNone/>
            </a:pPr>
            <a:r>
              <a:rPr lang="en-US" dirty="0"/>
              <a:t>• Service-level violation rate – Expressed as the mean rate of SLA violation due to infringements of the agreed warranty levels. </a:t>
            </a:r>
          </a:p>
          <a:p>
            <a:pPr marL="0" indent="0">
              <a:buNone/>
            </a:pPr>
            <a:r>
              <a:rPr lang="en-US" dirty="0"/>
              <a:t>• Transaction time – Time that has elapsed from when a service is invoked till the completion of the transaction, including the delays.</a:t>
            </a:r>
          </a:p>
          <a:p>
            <a:pPr marL="0" indent="0">
              <a:buNone/>
            </a:pPr>
            <a:r>
              <a:rPr lang="en-US" dirty="0"/>
              <a:t>• Resolution time – Time period between detection of a service problem and its resolution.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9512" y="6525344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6924140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Example –Cloud SLAs</a:t>
            </a:r>
            <a:endParaRPr lang="en-IN" sz="3600" b="1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99"/>
          <a:stretch/>
        </p:blipFill>
        <p:spPr bwMode="auto">
          <a:xfrm>
            <a:off x="395536" y="1340768"/>
            <a:ext cx="8352929" cy="51125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79512" y="6525344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767565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556792"/>
            <a:ext cx="8280919" cy="460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Example –Cloud SLAs</a:t>
            </a:r>
            <a:endParaRPr lang="en-IN" sz="36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79512" y="6525344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3105529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Example –Cloud SLAs</a:t>
            </a:r>
            <a:endParaRPr lang="en-IN" sz="3600" b="1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556792"/>
            <a:ext cx="8208912" cy="4536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79512" y="6525344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20138502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Example –Cloud SLAs</a:t>
            </a:r>
            <a:endParaRPr lang="en-IN" sz="3600" b="1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556792"/>
            <a:ext cx="8280920" cy="3456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79512" y="6525344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855502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988840"/>
            <a:ext cx="7529570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79512" y="6525344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20501673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endParaRPr lang="en-IN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04664"/>
            <a:ext cx="8229600" cy="56166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79512" y="6525344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1531496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4" t="2898" r="4701" b="10724"/>
          <a:stretch/>
        </p:blipFill>
        <p:spPr bwMode="auto">
          <a:xfrm>
            <a:off x="1" y="476672"/>
            <a:ext cx="9144000" cy="59237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79512" y="6525344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33385423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17" b="26667"/>
          <a:stretch/>
        </p:blipFill>
        <p:spPr bwMode="auto">
          <a:xfrm>
            <a:off x="323528" y="116632"/>
            <a:ext cx="8640960" cy="62646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79512" y="6525344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016457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SLA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What is Service Level Agreement?</a:t>
            </a:r>
          </a:p>
          <a:p>
            <a:r>
              <a:rPr lang="en-US" sz="2400" dirty="0"/>
              <a:t>A formal contract between a Service Provider (SP) and a Service Consumer (SC)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9512" y="6525344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3728042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029"/>
          <a:stretch/>
        </p:blipFill>
        <p:spPr bwMode="auto">
          <a:xfrm>
            <a:off x="0" y="1556792"/>
            <a:ext cx="9144000" cy="4752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353547" y="6525344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2901127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023"/>
          <a:stretch/>
        </p:blipFill>
        <p:spPr bwMode="auto">
          <a:xfrm>
            <a:off x="0" y="1602838"/>
            <a:ext cx="9144000" cy="45624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292080" y="3212976"/>
            <a:ext cx="2475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+ 15 </a:t>
            </a:r>
            <a:r>
              <a:rPr lang="en-IN" b="1" dirty="0" err="1">
                <a:solidFill>
                  <a:srgbClr val="FF0000"/>
                </a:solidFill>
              </a:rPr>
              <a:t>mins</a:t>
            </a:r>
            <a:r>
              <a:rPr lang="en-IN" b="1" dirty="0">
                <a:solidFill>
                  <a:srgbClr val="FF0000"/>
                </a:solidFill>
              </a:rPr>
              <a:t>=9 </a:t>
            </a:r>
            <a:r>
              <a:rPr lang="en-IN" b="1" dirty="0" err="1">
                <a:solidFill>
                  <a:srgbClr val="FF0000"/>
                </a:solidFill>
              </a:rPr>
              <a:t>hrs</a:t>
            </a:r>
            <a:r>
              <a:rPr lang="en-IN" b="1" dirty="0">
                <a:solidFill>
                  <a:srgbClr val="FF0000"/>
                </a:solidFill>
              </a:rPr>
              <a:t> 40 </a:t>
            </a:r>
            <a:r>
              <a:rPr lang="en-IN" b="1" dirty="0" err="1">
                <a:solidFill>
                  <a:srgbClr val="FF0000"/>
                </a:solidFill>
              </a:rPr>
              <a:t>mins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4869160"/>
            <a:ext cx="41124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=(1-  9hrs 40 </a:t>
            </a:r>
            <a:r>
              <a:rPr lang="en-IN" b="1" dirty="0" err="1">
                <a:solidFill>
                  <a:srgbClr val="FF0000"/>
                </a:solidFill>
              </a:rPr>
              <a:t>mins</a:t>
            </a:r>
            <a:r>
              <a:rPr lang="en-IN" b="1" dirty="0">
                <a:solidFill>
                  <a:srgbClr val="FF0000"/>
                </a:solidFill>
              </a:rPr>
              <a:t>/350 </a:t>
            </a:r>
            <a:r>
              <a:rPr lang="en-IN" b="1" dirty="0" err="1">
                <a:solidFill>
                  <a:srgbClr val="FF0000"/>
                </a:solidFill>
              </a:rPr>
              <a:t>hrs</a:t>
            </a:r>
            <a:r>
              <a:rPr lang="en-IN" b="1" dirty="0">
                <a:solidFill>
                  <a:srgbClr val="FF0000"/>
                </a:solidFill>
              </a:rPr>
              <a:t> 20 </a:t>
            </a:r>
            <a:r>
              <a:rPr lang="en-IN" b="1" dirty="0" err="1">
                <a:solidFill>
                  <a:srgbClr val="FF0000"/>
                </a:solidFill>
              </a:rPr>
              <a:t>mins</a:t>
            </a:r>
            <a:r>
              <a:rPr lang="en-IN" b="1" dirty="0">
                <a:solidFill>
                  <a:srgbClr val="FF0000"/>
                </a:solidFill>
              </a:rPr>
              <a:t>) X 100</a:t>
            </a:r>
          </a:p>
          <a:p>
            <a:r>
              <a:rPr lang="en-IN" b="1" dirty="0">
                <a:solidFill>
                  <a:srgbClr val="FF0000"/>
                </a:solidFill>
              </a:rPr>
              <a:t>=(1-  9.66 </a:t>
            </a:r>
            <a:r>
              <a:rPr lang="en-IN" b="1" dirty="0" err="1">
                <a:solidFill>
                  <a:srgbClr val="FF0000"/>
                </a:solidFill>
              </a:rPr>
              <a:t>hrs</a:t>
            </a:r>
            <a:r>
              <a:rPr lang="en-IN" b="1" dirty="0">
                <a:solidFill>
                  <a:srgbClr val="FF0000"/>
                </a:solidFill>
              </a:rPr>
              <a:t>/350.33 </a:t>
            </a:r>
            <a:r>
              <a:rPr lang="en-IN" b="1" dirty="0" err="1">
                <a:solidFill>
                  <a:srgbClr val="FF0000"/>
                </a:solidFill>
              </a:rPr>
              <a:t>hrs</a:t>
            </a:r>
            <a:r>
              <a:rPr lang="en-IN" b="1" dirty="0">
                <a:solidFill>
                  <a:srgbClr val="FF0000"/>
                </a:solidFill>
              </a:rPr>
              <a:t>) X 100</a:t>
            </a:r>
          </a:p>
          <a:p>
            <a:r>
              <a:rPr lang="en-IN" b="1" dirty="0">
                <a:solidFill>
                  <a:srgbClr val="FF0000"/>
                </a:solidFill>
              </a:rPr>
              <a:t>=0.97242 X 100</a:t>
            </a:r>
          </a:p>
          <a:p>
            <a:r>
              <a:rPr lang="en-IN" b="1" dirty="0">
                <a:solidFill>
                  <a:srgbClr val="FF0000"/>
                </a:solidFill>
              </a:rPr>
              <a:t>=97.24%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27584" y="1772816"/>
            <a:ext cx="4961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Uptime=360hrs-9hrs and 40 </a:t>
            </a:r>
            <a:r>
              <a:rPr lang="en-IN" b="1" dirty="0" err="1">
                <a:solidFill>
                  <a:srgbClr val="FF0000"/>
                </a:solidFill>
              </a:rPr>
              <a:t>mins</a:t>
            </a:r>
            <a:r>
              <a:rPr lang="en-IN" b="1" dirty="0">
                <a:solidFill>
                  <a:srgbClr val="FF0000"/>
                </a:solidFill>
              </a:rPr>
              <a:t>=350 </a:t>
            </a:r>
            <a:r>
              <a:rPr lang="en-IN" b="1" dirty="0" err="1">
                <a:solidFill>
                  <a:srgbClr val="FF0000"/>
                </a:solidFill>
              </a:rPr>
              <a:t>hrs</a:t>
            </a:r>
            <a:r>
              <a:rPr lang="en-IN" b="1" dirty="0">
                <a:solidFill>
                  <a:srgbClr val="FF0000"/>
                </a:solidFill>
              </a:rPr>
              <a:t> 20 </a:t>
            </a:r>
            <a:r>
              <a:rPr lang="en-IN" b="1" dirty="0" err="1">
                <a:solidFill>
                  <a:srgbClr val="FF0000"/>
                </a:solidFill>
              </a:rPr>
              <a:t>mins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53547" y="6525344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5791672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0648"/>
            <a:ext cx="9144000" cy="62646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076056" y="4589160"/>
            <a:ext cx="2475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+ 15 </a:t>
            </a:r>
            <a:r>
              <a:rPr lang="en-IN" b="1" dirty="0" err="1">
                <a:solidFill>
                  <a:srgbClr val="FF0000"/>
                </a:solidFill>
              </a:rPr>
              <a:t>mins</a:t>
            </a:r>
            <a:r>
              <a:rPr lang="en-IN" b="1" dirty="0">
                <a:solidFill>
                  <a:srgbClr val="FF0000"/>
                </a:solidFill>
              </a:rPr>
              <a:t>=9 </a:t>
            </a:r>
            <a:r>
              <a:rPr lang="en-IN" b="1" dirty="0" err="1">
                <a:solidFill>
                  <a:srgbClr val="FF0000"/>
                </a:solidFill>
              </a:rPr>
              <a:t>hrs</a:t>
            </a:r>
            <a:r>
              <a:rPr lang="en-IN" b="1" dirty="0">
                <a:solidFill>
                  <a:srgbClr val="FF0000"/>
                </a:solidFill>
              </a:rPr>
              <a:t> 40 </a:t>
            </a:r>
            <a:r>
              <a:rPr lang="en-IN" b="1" dirty="0" err="1">
                <a:solidFill>
                  <a:srgbClr val="FF0000"/>
                </a:solidFill>
              </a:rPr>
              <a:t>mins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628" y="5689038"/>
            <a:ext cx="41124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=(1-  9hrs 40 </a:t>
            </a:r>
            <a:r>
              <a:rPr lang="en-IN" b="1" dirty="0" err="1">
                <a:solidFill>
                  <a:srgbClr val="FF0000"/>
                </a:solidFill>
              </a:rPr>
              <a:t>mins</a:t>
            </a:r>
            <a:r>
              <a:rPr lang="en-IN" b="1" dirty="0">
                <a:solidFill>
                  <a:srgbClr val="FF0000"/>
                </a:solidFill>
              </a:rPr>
              <a:t>/350 </a:t>
            </a:r>
            <a:r>
              <a:rPr lang="en-IN" b="1" dirty="0" err="1">
                <a:solidFill>
                  <a:srgbClr val="FF0000"/>
                </a:solidFill>
              </a:rPr>
              <a:t>hrs</a:t>
            </a:r>
            <a:r>
              <a:rPr lang="en-IN" b="1" dirty="0">
                <a:solidFill>
                  <a:srgbClr val="FF0000"/>
                </a:solidFill>
              </a:rPr>
              <a:t> 20 </a:t>
            </a:r>
            <a:r>
              <a:rPr lang="en-IN" b="1" dirty="0" err="1">
                <a:solidFill>
                  <a:srgbClr val="FF0000"/>
                </a:solidFill>
              </a:rPr>
              <a:t>mins</a:t>
            </a:r>
            <a:r>
              <a:rPr lang="en-IN" b="1" dirty="0">
                <a:solidFill>
                  <a:srgbClr val="FF0000"/>
                </a:solidFill>
              </a:rPr>
              <a:t>) X 100</a:t>
            </a:r>
          </a:p>
          <a:p>
            <a:r>
              <a:rPr lang="en-IN" b="1" dirty="0">
                <a:solidFill>
                  <a:srgbClr val="FF0000"/>
                </a:solidFill>
              </a:rPr>
              <a:t>=(1-  9.66 </a:t>
            </a:r>
            <a:r>
              <a:rPr lang="en-IN" b="1" dirty="0" err="1">
                <a:solidFill>
                  <a:srgbClr val="FF0000"/>
                </a:solidFill>
              </a:rPr>
              <a:t>hrs</a:t>
            </a:r>
            <a:r>
              <a:rPr lang="en-IN" b="1" dirty="0">
                <a:solidFill>
                  <a:srgbClr val="FF0000"/>
                </a:solidFill>
              </a:rPr>
              <a:t>/350.33 </a:t>
            </a:r>
            <a:r>
              <a:rPr lang="en-IN" b="1" dirty="0" err="1">
                <a:solidFill>
                  <a:srgbClr val="FF0000"/>
                </a:solidFill>
              </a:rPr>
              <a:t>hrs</a:t>
            </a:r>
            <a:r>
              <a:rPr lang="en-IN" b="1" dirty="0">
                <a:solidFill>
                  <a:srgbClr val="FF0000"/>
                </a:solidFill>
              </a:rPr>
              <a:t>) X 100</a:t>
            </a:r>
          </a:p>
          <a:p>
            <a:r>
              <a:rPr lang="en-IN" b="1" dirty="0">
                <a:solidFill>
                  <a:srgbClr val="FF0000"/>
                </a:solidFill>
              </a:rPr>
              <a:t>=0.97242 X 100</a:t>
            </a:r>
          </a:p>
          <a:p>
            <a:r>
              <a:rPr lang="en-IN" b="1" dirty="0">
                <a:solidFill>
                  <a:srgbClr val="FF0000"/>
                </a:solidFill>
              </a:rPr>
              <a:t>=97.24%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71600" y="3645024"/>
            <a:ext cx="4961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Uptime=360hrs-9hrs and 40 </a:t>
            </a:r>
            <a:r>
              <a:rPr lang="en-IN" b="1" dirty="0" err="1">
                <a:solidFill>
                  <a:srgbClr val="FF0000"/>
                </a:solidFill>
              </a:rPr>
              <a:t>mins</a:t>
            </a:r>
            <a:r>
              <a:rPr lang="en-IN" b="1" dirty="0">
                <a:solidFill>
                  <a:srgbClr val="FF0000"/>
                </a:solidFill>
              </a:rPr>
              <a:t>=350 </a:t>
            </a:r>
            <a:r>
              <a:rPr lang="en-IN" b="1" dirty="0" err="1">
                <a:solidFill>
                  <a:srgbClr val="FF0000"/>
                </a:solidFill>
              </a:rPr>
              <a:t>hrs</a:t>
            </a:r>
            <a:r>
              <a:rPr lang="en-IN" b="1" dirty="0">
                <a:solidFill>
                  <a:srgbClr val="FF0000"/>
                </a:solidFill>
              </a:rPr>
              <a:t> 20 </a:t>
            </a:r>
            <a:r>
              <a:rPr lang="en-IN" b="1" dirty="0" err="1">
                <a:solidFill>
                  <a:srgbClr val="FF0000"/>
                </a:solidFill>
              </a:rPr>
              <a:t>mins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53547" y="6525344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982728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188640"/>
            <a:ext cx="9168342" cy="6408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79512" y="6525344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600926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SLA: foundation of the consumer’s trust in the provider </a:t>
            </a:r>
          </a:p>
          <a:p>
            <a:r>
              <a:rPr lang="en-US" sz="2400" dirty="0"/>
              <a:t>Purpose : to define a formal basis for performance and availability the SP guarantees to deliver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9512" y="6525344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3542454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SLA contains Service Level Objectives (SLOs)</a:t>
            </a:r>
          </a:p>
          <a:p>
            <a:pPr marL="0" indent="0">
              <a:buNone/>
            </a:pPr>
            <a:r>
              <a:rPr lang="en-US" sz="2400" dirty="0"/>
              <a:t>	– Objectively measurable conditions for the service</a:t>
            </a:r>
          </a:p>
          <a:p>
            <a:pPr marL="0" indent="0">
              <a:buNone/>
            </a:pPr>
            <a:r>
              <a:rPr lang="en-US" sz="2400" dirty="0"/>
              <a:t>	– SLA &amp; SLO: basis of selection of cloud provider</a:t>
            </a:r>
            <a:endParaRPr lang="en-IN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179512" y="6525344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3972753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SLA Contents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 set of services which the provider will deliver</a:t>
            </a:r>
          </a:p>
          <a:p>
            <a:r>
              <a:rPr lang="en-US" sz="2400" dirty="0"/>
              <a:t>A complete, specific definition of each service</a:t>
            </a:r>
          </a:p>
          <a:p>
            <a:r>
              <a:rPr lang="en-US" sz="2400" dirty="0"/>
              <a:t>The responsibilities of the provider and the consumer</a:t>
            </a:r>
          </a:p>
          <a:p>
            <a:r>
              <a:rPr lang="en-US" sz="2400" dirty="0"/>
              <a:t>A set of metrics to measure whether the provider is offering the services as guaranteed</a:t>
            </a:r>
          </a:p>
          <a:p>
            <a:r>
              <a:rPr lang="en-US" sz="2400" dirty="0"/>
              <a:t>An auditing mechanism to monitor the services</a:t>
            </a:r>
          </a:p>
          <a:p>
            <a:r>
              <a:rPr lang="en-US" sz="2400" dirty="0"/>
              <a:t>The remedies available to the consumer and the provider if the terms are not satisfied</a:t>
            </a:r>
          </a:p>
          <a:p>
            <a:r>
              <a:rPr lang="en-US" sz="2400" dirty="0"/>
              <a:t>How the SLA will change over time</a:t>
            </a:r>
            <a:endParaRPr lang="en-IN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179512" y="6525344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3957843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Service Level Objectives (SLOs)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Objectively measurable conditions for the service</a:t>
            </a:r>
          </a:p>
          <a:p>
            <a:r>
              <a:rPr lang="en-US" dirty="0"/>
              <a:t>Encompasses multiple </a:t>
            </a:r>
            <a:r>
              <a:rPr lang="en-US" dirty="0" err="1"/>
              <a:t>QoS</a:t>
            </a:r>
            <a:r>
              <a:rPr lang="en-US" dirty="0"/>
              <a:t> parameters viz. availability, serviceability, billing, penalties, throughput, response time, or quality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 : </a:t>
            </a:r>
          </a:p>
          <a:p>
            <a:pPr marL="0" indent="0">
              <a:buNone/>
            </a:pPr>
            <a:r>
              <a:rPr lang="en-US" dirty="0"/>
              <a:t>– “Availability of a service X is 99.9%”</a:t>
            </a:r>
          </a:p>
          <a:p>
            <a:pPr marL="0" indent="0">
              <a:buNone/>
            </a:pPr>
            <a:r>
              <a:rPr lang="en-US" dirty="0"/>
              <a:t>– “Response time of a database query Q is between 3 to 5 seconds”</a:t>
            </a:r>
          </a:p>
          <a:p>
            <a:pPr marL="0" indent="0">
              <a:buNone/>
            </a:pPr>
            <a:r>
              <a:rPr lang="en-US" dirty="0"/>
              <a:t>– “Throughput of a server S at peak load time is 0.875”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179512" y="6525344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640338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Key Performance Indicators (KPIs)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800" dirty="0"/>
              <a:t>Low-level resource metrics</a:t>
            </a:r>
          </a:p>
          <a:p>
            <a:r>
              <a:rPr lang="en-IN" sz="2800" dirty="0"/>
              <a:t>Multiple KPIs are composed, aggregated, or converted to high-level SLOs. </a:t>
            </a:r>
          </a:p>
          <a:p>
            <a:pPr marL="0" indent="0">
              <a:buNone/>
            </a:pPr>
            <a:r>
              <a:rPr lang="en-IN" sz="2800" dirty="0"/>
              <a:t>Example : </a:t>
            </a:r>
          </a:p>
          <a:p>
            <a:pPr marL="0" indent="0">
              <a:buNone/>
            </a:pPr>
            <a:r>
              <a:rPr lang="en-IN" sz="2800" dirty="0"/>
              <a:t>– downtime, uptime, </a:t>
            </a:r>
            <a:r>
              <a:rPr lang="en-IN" sz="2800" dirty="0" err="1"/>
              <a:t>inbytes</a:t>
            </a:r>
            <a:r>
              <a:rPr lang="en-IN" sz="2800" dirty="0"/>
              <a:t>, </a:t>
            </a:r>
            <a:r>
              <a:rPr lang="en-IN" sz="2800" dirty="0" err="1"/>
              <a:t>outbytes</a:t>
            </a:r>
            <a:r>
              <a:rPr lang="en-IN" sz="2800" dirty="0"/>
              <a:t>, packet size, etc.</a:t>
            </a:r>
          </a:p>
          <a:p>
            <a:r>
              <a:rPr lang="en-IN" sz="2800" dirty="0"/>
              <a:t>Possible mapping : </a:t>
            </a:r>
          </a:p>
          <a:p>
            <a:pPr marL="0" indent="0">
              <a:buNone/>
            </a:pPr>
            <a:r>
              <a:rPr lang="en-IN" sz="2800" dirty="0"/>
              <a:t>– Availability (A) = 1 – (downtime/uptime)</a:t>
            </a:r>
          </a:p>
          <a:p>
            <a:endParaRPr lang="en-IN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179512" y="6525344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3370490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Monitoring: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– Natural questions: </a:t>
            </a:r>
          </a:p>
          <a:p>
            <a:r>
              <a:rPr lang="en-US" dirty="0"/>
              <a:t>“who should monitor the performance of the provider?”</a:t>
            </a:r>
          </a:p>
          <a:p>
            <a:r>
              <a:rPr lang="en-US" dirty="0"/>
              <a:t> “does the consumer meet its responsibilities?” </a:t>
            </a:r>
          </a:p>
          <a:p>
            <a:pPr marL="0" indent="0">
              <a:buNone/>
            </a:pPr>
            <a:r>
              <a:rPr lang="en-US" dirty="0"/>
              <a:t>– Solution: neutral third-party organization to perform monitoring</a:t>
            </a:r>
          </a:p>
          <a:p>
            <a:pPr marL="0" indent="0">
              <a:buNone/>
            </a:pPr>
            <a:r>
              <a:rPr lang="en-US" dirty="0"/>
              <a:t>– Eliminates conflicts of interest if:</a:t>
            </a:r>
          </a:p>
          <a:p>
            <a:r>
              <a:rPr lang="en-US" dirty="0"/>
              <a:t> Provider reports outage at its sole discretion</a:t>
            </a:r>
          </a:p>
          <a:p>
            <a:r>
              <a:rPr lang="en-US" dirty="0"/>
              <a:t> Consumer is responsible for an outage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9512" y="6525344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4163514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indent="0"/>
            <a:r>
              <a:rPr lang="en-US" dirty="0"/>
              <a:t>Auditability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– Consumer requirement:</a:t>
            </a:r>
          </a:p>
          <a:p>
            <a:r>
              <a:rPr lang="en-US" dirty="0"/>
              <a:t> Is the provider adhering to legal regulations or industry-standard</a:t>
            </a:r>
          </a:p>
          <a:p>
            <a:r>
              <a:rPr lang="en-US" dirty="0"/>
              <a:t> SLA should make it clear how and when to conduct audits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179512" y="6525344"/>
            <a:ext cx="6890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 err="1"/>
              <a:t>Courtesy:NPTEL</a:t>
            </a:r>
            <a:r>
              <a:rPr lang="en-IN" sz="1400" dirty="0"/>
              <a:t> Online Course on Cloud Computing by Prof. </a:t>
            </a:r>
            <a:r>
              <a:rPr lang="en-IN" sz="1400" dirty="0" err="1"/>
              <a:t>Soumya</a:t>
            </a:r>
            <a:r>
              <a:rPr lang="en-IN" sz="1400" dirty="0"/>
              <a:t> K. </a:t>
            </a:r>
            <a:r>
              <a:rPr lang="en-IN" sz="1400" dirty="0" err="1"/>
              <a:t>Ghosh</a:t>
            </a:r>
            <a:r>
              <a:rPr lang="en-IN" sz="1400" dirty="0"/>
              <a:t>, IIT </a:t>
            </a:r>
            <a:r>
              <a:rPr lang="en-IN" sz="1400" dirty="0" err="1"/>
              <a:t>Kharagpur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745982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1055</Words>
  <Application>Microsoft Office PowerPoint</Application>
  <PresentationFormat>On-screen Show (4:3)</PresentationFormat>
  <Paragraphs>99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PROBLEMS ON SLA</vt:lpstr>
      <vt:lpstr>SLA</vt:lpstr>
      <vt:lpstr>PowerPoint Presentation</vt:lpstr>
      <vt:lpstr>PowerPoint Presentation</vt:lpstr>
      <vt:lpstr>SLA Contents</vt:lpstr>
      <vt:lpstr>Service Level Objectives (SLOs)</vt:lpstr>
      <vt:lpstr>Key Performance Indicators (KPIs)</vt:lpstr>
      <vt:lpstr>Monitoring:</vt:lpstr>
      <vt:lpstr>Auditability</vt:lpstr>
      <vt:lpstr>– Metrics for Monitoring and Auditing </vt:lpstr>
      <vt:lpstr>– Metrics for Monitoring and Auditing </vt:lpstr>
      <vt:lpstr>Example –Cloud SLAs</vt:lpstr>
      <vt:lpstr>Example –Cloud SLAs</vt:lpstr>
      <vt:lpstr>Example –Cloud SLAs</vt:lpstr>
      <vt:lpstr>Example –Cloud SLAs</vt:lpstr>
      <vt:lpstr>PowerPoint Presentation</vt:lpstr>
      <vt:lpstr>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Arnav Shahal</cp:lastModifiedBy>
  <cp:revision>34</cp:revision>
  <dcterms:created xsi:type="dcterms:W3CDTF">2023-03-22T18:06:57Z</dcterms:created>
  <dcterms:modified xsi:type="dcterms:W3CDTF">2024-05-02T06:46:35Z</dcterms:modified>
</cp:coreProperties>
</file>

<file path=docProps/thumbnail.jpeg>
</file>